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792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F8-74C3-47CF-8819-110A98C47ECC}" type="datetimeFigureOut">
              <a:rPr lang="es-CL" smtClean="0"/>
              <a:t>13-07-2015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183-8914-4E34-9370-8A45C0FF29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F8-74C3-47CF-8819-110A98C47ECC}" type="datetimeFigureOut">
              <a:rPr lang="es-CL" smtClean="0"/>
              <a:t>13-07-2015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183-8914-4E34-9370-8A45C0FF29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F8-74C3-47CF-8819-110A98C47ECC}" type="datetimeFigureOut">
              <a:rPr lang="es-CL" smtClean="0"/>
              <a:t>13-07-2015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183-8914-4E34-9370-8A45C0FF29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F8-74C3-47CF-8819-110A98C47ECC}" type="datetimeFigureOut">
              <a:rPr lang="es-CL" smtClean="0"/>
              <a:t>13-07-2015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183-8914-4E34-9370-8A45C0FF29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F8-74C3-47CF-8819-110A98C47ECC}" type="datetimeFigureOut">
              <a:rPr lang="es-CL" smtClean="0"/>
              <a:t>13-07-2015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183-8914-4E34-9370-8A45C0FF29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F8-74C3-47CF-8819-110A98C47ECC}" type="datetimeFigureOut">
              <a:rPr lang="es-CL" smtClean="0"/>
              <a:t>13-07-2015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183-8914-4E34-9370-8A45C0FF29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F8-74C3-47CF-8819-110A98C47ECC}" type="datetimeFigureOut">
              <a:rPr lang="es-CL" smtClean="0"/>
              <a:t>13-07-2015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183-8914-4E34-9370-8A45C0FF29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F8-74C3-47CF-8819-110A98C47ECC}" type="datetimeFigureOut">
              <a:rPr lang="es-CL" smtClean="0"/>
              <a:t>13-07-2015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183-8914-4E34-9370-8A45C0FF29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F8-74C3-47CF-8819-110A98C47ECC}" type="datetimeFigureOut">
              <a:rPr lang="es-CL" smtClean="0"/>
              <a:t>13-07-2015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183-8914-4E34-9370-8A45C0FF29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F8-74C3-47CF-8819-110A98C47ECC}" type="datetimeFigureOut">
              <a:rPr lang="es-CL" smtClean="0"/>
              <a:t>13-07-2015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183-8914-4E34-9370-8A45C0FF29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F8-74C3-47CF-8819-110A98C47ECC}" type="datetimeFigureOut">
              <a:rPr lang="es-CL" smtClean="0"/>
              <a:t>13-07-2015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183-8914-4E34-9370-8A45C0FF29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DCDF8-74C3-47CF-8819-110A98C47ECC}" type="datetimeFigureOut">
              <a:rPr lang="es-CL" smtClean="0"/>
              <a:t>13-07-2015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8F183-8914-4E34-9370-8A45C0FF2972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igoberto\Desktop\insignia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188640"/>
            <a:ext cx="989453" cy="112139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699374" y="2967335"/>
            <a:ext cx="77452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Plan Municipal de Cultura</a:t>
            </a:r>
          </a:p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2015-2018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Imagen 1" descr="http://www.redcultura.cl/images/logoredcultu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32656"/>
            <a:ext cx="1720850" cy="801688"/>
          </a:xfrm>
          <a:prstGeom prst="rect">
            <a:avLst/>
          </a:prstGeom>
          <a:noFill/>
        </p:spPr>
      </p:pic>
      <p:pic>
        <p:nvPicPr>
          <p:cNvPr id="1028" name="Imagen 2" descr="http://www.redcultura.cl/images/header1.jpg"/>
          <p:cNvPicPr>
            <a:picLocks noChangeAspect="1" noChangeArrowheads="1"/>
          </p:cNvPicPr>
          <p:nvPr/>
        </p:nvPicPr>
        <p:blipFill>
          <a:blip r:embed="rId4" cstate="print"/>
          <a:srcRect l="80788" t="6796" r="2240" b="5824"/>
          <a:stretch>
            <a:fillRect/>
          </a:stretch>
        </p:blipFill>
        <p:spPr bwMode="auto">
          <a:xfrm>
            <a:off x="755576" y="260648"/>
            <a:ext cx="1163638" cy="1055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8505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larendon"/>
                <a:cs typeface="Calibri" pitchFamily="34" charset="0"/>
              </a:rPr>
              <a:t>VI.-PROGRAMAS CULTURALES POR LÍNEA ESTRATÉGICA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CL" sz="2400" dirty="0">
              <a:latin typeface="Calibri" pitchFamily="34" charset="0"/>
              <a:ea typeface="Clarendon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larendon"/>
                <a:cs typeface="Calibri" pitchFamily="34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CL" sz="2400" dirty="0">
              <a:latin typeface="Calibri" pitchFamily="34" charset="0"/>
              <a:ea typeface="Clarendon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larendon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larendon"/>
                <a:cs typeface="Calibri" pitchFamily="34" charset="0"/>
              </a:rPr>
              <a:t>		</a:t>
            </a: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sz="2400" dirty="0">
              <a:latin typeface="Arial" pitchFamily="34" charset="0"/>
              <a:ea typeface="Clarendon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larendon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sz="2400" dirty="0">
              <a:latin typeface="Arial" pitchFamily="34" charset="0"/>
              <a:ea typeface="Clarendon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larendon"/>
                <a:cs typeface="Calibri" pitchFamily="34" charset="0"/>
              </a:rPr>
              <a:t>                                                                                                      </a:t>
            </a: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836712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/>
              <a:t>1.- Línea </a:t>
            </a:r>
            <a:r>
              <a:rPr lang="es-CL" b="1" dirty="0"/>
              <a:t>estratégica : Desarrollo en Infraestructura Cultural  Comunitaria </a:t>
            </a:r>
            <a:endParaRPr lang="es-CL" b="1" dirty="0" smtClean="0"/>
          </a:p>
          <a:p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191683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/>
              <a:t>2.-Línea </a:t>
            </a:r>
            <a:r>
              <a:rPr lang="es-CL" b="1" dirty="0"/>
              <a:t>estratégica : Rescate  del  Patrimonio  Histórico Material ,  Inmaterial , Natural  y Museológico de La Comuna de Toltén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0" y="285293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/>
              <a:t>3-Desarrollo en innovación , turismo y perfeccionamiento productivo autosustentable </a:t>
            </a:r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0" y="3573016"/>
            <a:ext cx="4540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/>
              <a:t>4.- Redes para el Desarrollo Cultural de Toltén</a:t>
            </a:r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0" y="436510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/>
              <a:t>5.- Fomento </a:t>
            </a:r>
            <a:r>
              <a:rPr lang="es-CL" b="1" dirty="0"/>
              <a:t>a La Lectura e  infraestructura Bibliotecaria. </a:t>
            </a:r>
            <a:endParaRPr lang="es-C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8864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C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larendon"/>
                <a:cs typeface="Calibri" pitchFamily="34" charset="0"/>
              </a:rPr>
              <a:t>VII PLAN DE COMUNICACIÓN DEL PMC					</a:t>
            </a:r>
            <a:endParaRPr kumimoji="0" lang="es-C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larendon"/>
              <a:cs typeface="Calibri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9512" y="764704"/>
            <a:ext cx="2527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s-C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larendon"/>
                <a:cs typeface="Calibri" pitchFamily="34" charset="0"/>
              </a:rPr>
              <a:t>VIII . PRESUPUESTO </a:t>
            </a:r>
            <a:endParaRPr lang="es-C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latin typeface="Arial Black" pitchFamily="34" charset="0"/>
              </a:rPr>
              <a:t>Participantes</a:t>
            </a:r>
            <a:endParaRPr lang="es-CL" dirty="0">
              <a:latin typeface="Arial Black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412776"/>
            <a:ext cx="914400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Plan Municipal de Desarrollo Cultural</a:t>
            </a:r>
            <a:endParaRPr kumimoji="0" lang="es-C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Gestión Alcalde: Rafael García </a:t>
            </a:r>
            <a:r>
              <a:rPr kumimoji="0" lang="es-CL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Felice</a:t>
            </a:r>
            <a:endParaRPr kumimoji="0" lang="es-C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Honorable Concejo Municipal 2012-2016</a:t>
            </a:r>
            <a:endParaRPr kumimoji="0" lang="es-C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Municipalidad de Toltén – Región La Araucanía</a:t>
            </a:r>
            <a:endParaRPr kumimoji="0" lang="es-C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Diciembre 2014</a:t>
            </a:r>
            <a:endParaRPr kumimoji="0" lang="es-C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Asesoría: Consejo Nacional de la Cultura y las Artes – Programa Red Cultura</a:t>
            </a:r>
            <a:endParaRPr kumimoji="0" lang="es-C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Participantes </a:t>
            </a:r>
            <a:endParaRPr kumimoji="0" lang="es-C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Álvaro Figueroa </a:t>
            </a:r>
            <a:r>
              <a:rPr kumimoji="0" lang="es-CL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Sagardía</a:t>
            </a: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  </a:t>
            </a:r>
            <a:r>
              <a:rPr kumimoji="0" lang="es-CL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Area</a:t>
            </a: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de Cultura Municipalidad</a:t>
            </a:r>
            <a:r>
              <a:rPr kumimoji="0" lang="es-CL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s-C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Coordinador  Asesoría </a:t>
            </a:r>
            <a:endParaRPr kumimoji="0" lang="es-C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Mauricio Sandoval Reyes</a:t>
            </a:r>
            <a:endParaRPr kumimoji="0" lang="es-C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Consejo Nacional de la Cultura y las Artes</a:t>
            </a: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CL" dirty="0" smtClean="0"/>
              <a:t>I.- Marco Teórico </a:t>
            </a: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0" y="83671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*En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consideración a los  enormes desafíos  de planificación política territorial, en base a los innumerables déficits político y logísticos que aún permanecen en el devenir  socio cultural  de los territorios, cuyos datos   están constatados en el diagnóstico realizado por el CNCA y el Observatorio  De Políticas Culturales el 2006 y el 2013. Las comunas de Toltén,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Renaico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,  Padre las casas y Nueva Imperial seleccionadas para el desarrollo del PMC 2014,  muestran similitudes en relación a la necesidad de aplicar un PMC adecuado socialmente  y de carácter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comunitario…</a:t>
            </a:r>
          </a:p>
          <a:p>
            <a:endParaRPr lang="es-CL" sz="2000" dirty="0"/>
          </a:p>
        </p:txBody>
      </p:sp>
      <p:sp>
        <p:nvSpPr>
          <p:cNvPr id="4" name="3 Rectángulo"/>
          <p:cNvSpPr/>
          <p:nvPr/>
        </p:nvSpPr>
        <p:spPr>
          <a:xfrm>
            <a:off x="0" y="3356992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*En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consecuencia  el programa RED CULTURA  en la Araucanía, junto a sus colaboradores y asesores,  ha desarrollado su programa de creación y actualización de Planes Municipales  de Cultura  PMC dándole un enfoque especifico de desarrollo cultural autosustentable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DCA.</a:t>
            </a:r>
          </a:p>
          <a:p>
            <a:pPr algn="just"/>
            <a:endParaRPr lang="es-MX" sz="2000" dirty="0"/>
          </a:p>
          <a:p>
            <a:endParaRPr lang="es-MX" sz="2000" dirty="0" smtClean="0"/>
          </a:p>
          <a:p>
            <a:endParaRPr lang="es-CL" sz="2000" dirty="0"/>
          </a:p>
        </p:txBody>
      </p:sp>
      <p:sp>
        <p:nvSpPr>
          <p:cNvPr id="5" name="4 Rectángulo"/>
          <p:cNvSpPr/>
          <p:nvPr/>
        </p:nvSpPr>
        <p:spPr>
          <a:xfrm>
            <a:off x="0" y="491900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000" dirty="0" smtClean="0">
                <a:latin typeface="Arial" pitchFamily="34" charset="0"/>
                <a:cs typeface="Arial" pitchFamily="34" charset="0"/>
              </a:rPr>
              <a:t>*El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siguiente marco  conceptual dialoga en una noción de cultura bajo la visión del desarrollo cultural autosustentable, que busca darle un sentido socio-comunitario al desarrollo cultural,  en el contexto del trabajo municipal y su deber ser con los actores sociales del territorio y la comunidad en general.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s-CL" sz="3600" b="1" dirty="0">
                <a:latin typeface="Arial" pitchFamily="34" charset="0"/>
                <a:cs typeface="Arial" pitchFamily="34" charset="0"/>
              </a:rPr>
              <a:t>II.- DIAGNÓSTICO DE LAS NECESIDADES CULTURALES DE </a:t>
            </a:r>
            <a:r>
              <a:rPr lang="es-CL" sz="3600" b="1" dirty="0" smtClean="0">
                <a:latin typeface="Arial" pitchFamily="34" charset="0"/>
                <a:cs typeface="Arial" pitchFamily="34" charset="0"/>
              </a:rPr>
              <a:t>TOLTÉN</a:t>
            </a:r>
            <a:r>
              <a:rPr lang="es-CL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L" b="1" dirty="0" smtClean="0">
                <a:latin typeface="Arial" pitchFamily="34" charset="0"/>
                <a:cs typeface="Arial" pitchFamily="34" charset="0"/>
              </a:rPr>
            </a:br>
            <a:r>
              <a:rPr lang="es-CL" b="1" dirty="0">
                <a:latin typeface="Arial" pitchFamily="34" charset="0"/>
                <a:cs typeface="Arial" pitchFamily="34" charset="0"/>
              </a:rPr>
              <a:t/>
            </a:r>
            <a:br>
              <a:rPr lang="es-CL" b="1" dirty="0">
                <a:latin typeface="Arial" pitchFamily="34" charset="0"/>
                <a:cs typeface="Arial" pitchFamily="34" charset="0"/>
              </a:rPr>
            </a:b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1916832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/>
              <a:t>1.- </a:t>
            </a:r>
            <a:r>
              <a:rPr lang="es-MX" sz="3200" dirty="0"/>
              <a:t>Carencia de Orgánica  Al Interior Del </a:t>
            </a:r>
            <a:r>
              <a:rPr lang="es-MX" sz="3200" dirty="0" smtClean="0"/>
              <a:t>Municipio.</a:t>
            </a:r>
          </a:p>
          <a:p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0" y="263691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/>
              <a:t>2. Déficit de </a:t>
            </a:r>
            <a:r>
              <a:rPr lang="es-MX" sz="3200" dirty="0" smtClean="0"/>
              <a:t>Profesionales y  gestores  </a:t>
            </a:r>
            <a:r>
              <a:rPr lang="es-MX" sz="3200" dirty="0"/>
              <a:t>acorde con las necesidades </a:t>
            </a:r>
            <a:r>
              <a:rPr lang="es-MX" sz="3200" dirty="0" smtClean="0"/>
              <a:t>específicas.</a:t>
            </a:r>
            <a:endParaRPr lang="es-CL" sz="3200" dirty="0"/>
          </a:p>
        </p:txBody>
      </p:sp>
      <p:sp>
        <p:nvSpPr>
          <p:cNvPr id="6" name="5 Rectángulo"/>
          <p:cNvSpPr/>
          <p:nvPr/>
        </p:nvSpPr>
        <p:spPr>
          <a:xfrm>
            <a:off x="0" y="378904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/>
              <a:t>3.-Escasa </a:t>
            </a:r>
            <a:r>
              <a:rPr lang="es-MX" sz="3200" dirty="0"/>
              <a:t>Sistematización De Los Canales Y Sistemas De Financiamiento </a:t>
            </a:r>
            <a:r>
              <a:rPr lang="es-MX" sz="3200" dirty="0" smtClean="0"/>
              <a:t>Cultural.</a:t>
            </a:r>
            <a:endParaRPr lang="es-CL" sz="3200" dirty="0"/>
          </a:p>
        </p:txBody>
      </p:sp>
      <p:sp>
        <p:nvSpPr>
          <p:cNvPr id="7" name="6 Rectángulo"/>
          <p:cNvSpPr/>
          <p:nvPr/>
        </p:nvSpPr>
        <p:spPr>
          <a:xfrm>
            <a:off x="0" y="537321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/>
              <a:t>4.- Escasa Coordinación Entre Sistemas Y Programas</a:t>
            </a:r>
            <a:endParaRPr lang="es-CL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456247"/>
            <a:ext cx="7526099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Categorías </a:t>
            </a:r>
            <a:endParaRPr kumimoji="0" lang="es-C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es-C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Reconstitución del tejido social   a través de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redes  culturales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	habitar la cultura: contenidos para  vivir la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cultura y generar desarrollo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	</a:t>
            </a:r>
            <a:r>
              <a:rPr kumimoji="0" lang="es-CL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Visibilización</a:t>
            </a:r>
            <a:r>
              <a:rPr kumimoji="0" lang="es-C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territorial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	Espacio tiempo, para el desarrollo cultural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	Proceso de identificación local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	Desarrollo productivo sustentable </a:t>
            </a:r>
            <a:endParaRPr kumimoji="0" lang="es-C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/>
              <a:t>III- PROPUESTAS DE LA COMUNIDAD: CATEGORÍAS EXTRAÍDAS DEL 1° CABILDO CULTURAL EN TOLTEN</a:t>
            </a: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188640"/>
            <a:ext cx="86764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C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Para entender las necesidades y los lineamientos estratégicos  en los territorios del proceso PMC  2105 - Agentes reconocidos encargados del desarrollo cultural de Toltén </a:t>
            </a:r>
            <a:endParaRPr kumimoji="0" lang="es-C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C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b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C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b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C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C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AREA DE CULTURA Y DEPORTE </a:t>
            </a:r>
            <a:endParaRPr kumimoji="0" lang="es-C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El municipio  ha desarrollado, ha realizado  diversas actividades, tales como: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Edición Libro Imágenes de Toltén viejo,  ganador  proyecto </a:t>
            </a:r>
            <a:r>
              <a:rPr kumimoji="0" lang="es-CL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Fondart</a:t>
            </a:r>
            <a: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2011</a:t>
            </a: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Proyectos FNDR: Fiesta de la Cultura Popular (distintas versiones) </a:t>
            </a: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Proyectos Música al sur de la Araucanía  FNDR (4 versiones)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sz="2000" dirty="0" smtClean="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15 versiones de Toltén cuecas 100. </a:t>
            </a: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Convenio Orquesta de Cámara de Valdivia</a:t>
            </a: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Producción carnavales  de Verano. (distintas versiones)</a:t>
            </a: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Producción de Día  de la Música y Toltén rock. (distintas versiones)</a:t>
            </a: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Rigoberto\Desktop\2015 revisar\BIBLIOTECA\IMG_42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764" y="0"/>
            <a:ext cx="2767236" cy="1844824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Calibri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b="1" dirty="0">
              <a:latin typeface="Arial" pitchFamily="34" charset="0"/>
              <a:cs typeface="Calibri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Calibri" pitchFamily="34" charset="0"/>
              </a:rPr>
              <a:t>Definición de Misión Y visión y líneas estratégicas para la cultura comunal Toltén  1004-2019: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80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cs typeface="Calibri" pitchFamily="34" charset="0"/>
              </a:rPr>
              <a:t>Misión: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Calibri" pitchFamily="34" charset="0"/>
              </a:rPr>
              <a:t>El municipio de Toltén  a través de su Plan de Desarrollo Cultural,  autoridades, funcionarios,  agentes y gestores, tiene como misión convocar a la comunidad para trabajar en la perspectiva del desarrollo cultural autosustentable, que reconstruya el tejido social teniendo como eje los temas </a:t>
            </a:r>
            <a:r>
              <a:rPr kumimoji="0" lang="es-CL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Calibri" pitchFamily="34" charset="0"/>
              </a:rPr>
              <a:t>valóricos</a:t>
            </a:r>
            <a:r>
              <a:rPr kumimoji="0" lang="es-CL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Calibri" pitchFamily="34" charset="0"/>
              </a:rPr>
              <a:t> de cambio de hábitos culturales al servicio del bien común, del proceso de identificación e identidad local y la educación para la paz social. 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cs typeface="Calibri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dirty="0">
              <a:solidFill>
                <a:srgbClr val="4F81BD"/>
              </a:solidFill>
              <a:latin typeface="Arial" pitchFamily="34" charset="0"/>
              <a:cs typeface="Calibri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80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cs typeface="Calibri" pitchFamily="34" charset="0"/>
              </a:rPr>
              <a:t>Visión: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Calibri" pitchFamily="34" charset="0"/>
              </a:rPr>
              <a:t>Llegar a ser la comuna pionera y reconocida por su desarrollo cultural autosustentable y líder en  generar el progreso espiritual, intelectual y productivo  en cada rincón de Toltén para todos los </a:t>
            </a:r>
            <a:r>
              <a:rPr kumimoji="0" lang="es-C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Calibri" pitchFamily="34" charset="0"/>
              </a:rPr>
              <a:t>tolteninos</a:t>
            </a:r>
            <a:r>
              <a:rPr kumimoji="0" 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Calibri" pitchFamily="34" charset="0"/>
              </a:rPr>
              <a:t>  sin distinción y en el tiempo en conjunto con el trabajo regional y el país  convertirse en un  faro artístico para la región de La Araucanía. 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dirty="0">
                <a:solidFill>
                  <a:srgbClr val="4F81BD"/>
                </a:solidFill>
                <a:latin typeface="Arial" pitchFamily="34" charset="0"/>
                <a:cs typeface="Calibri" pitchFamily="34" charset="0"/>
              </a:rPr>
              <a:t>Objetivo general:</a:t>
            </a:r>
            <a:endParaRPr lang="es-CL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dirty="0">
                <a:latin typeface="Arial" pitchFamily="34" charset="0"/>
                <a:cs typeface="Calibri" pitchFamily="34" charset="0"/>
              </a:rPr>
              <a:t>Estimular y potenciar el desarrollo autosustentable de la comuna de Toltén en todos los campos del trabajo socio cultural y municipal; es decir en todos los ámbitos del quehacer social y educativo. </a:t>
            </a:r>
            <a:endParaRPr lang="es-CL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dirty="0">
                <a:solidFill>
                  <a:srgbClr val="4F81BD"/>
                </a:solidFill>
                <a:latin typeface="Arial" pitchFamily="34" charset="0"/>
                <a:cs typeface="Calibri" pitchFamily="34" charset="0"/>
              </a:rPr>
              <a:t>Objetivos específicos </a:t>
            </a:r>
            <a:endParaRPr lang="es-CL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dirty="0">
                <a:latin typeface="Arial" pitchFamily="34" charset="0"/>
                <a:cs typeface="Calibri" pitchFamily="34" charset="0"/>
              </a:rPr>
              <a:t>Desarrollar y estimular la creación de orgánicas socio culturales al alero de la municipalidad a través del nombramiento de un encargado de cultura en  la juntas de vecinos  de los distintos poblados de Toltén y  en las comunidades Mapuche.</a:t>
            </a:r>
            <a:endParaRPr lang="es-CL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dirty="0">
                <a:latin typeface="Arial" pitchFamily="34" charset="0"/>
                <a:cs typeface="Calibri" pitchFamily="34" charset="0"/>
              </a:rPr>
              <a:t>Desarrollar planes proyectos y programas de capacitación para gestores y artistas culturales a través de talleres y encuentros urbanos rurales.</a:t>
            </a:r>
            <a:endParaRPr lang="es-CL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dirty="0">
                <a:latin typeface="Arial" pitchFamily="34" charset="0"/>
                <a:cs typeface="Calibri" pitchFamily="34" charset="0"/>
              </a:rPr>
              <a:t>Desarrollar infraestructura cultural potenciando la orgánica cultural municipal y  su programación a través de la construcción de una casa de la cultura urbana y sedes territoriales. </a:t>
            </a:r>
            <a:endParaRPr lang="es-CL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dirty="0">
                <a:latin typeface="Arial" pitchFamily="34" charset="0"/>
                <a:cs typeface="Calibri" pitchFamily="34" charset="0"/>
              </a:rPr>
              <a:t>Estimular la corresponsabilidad cultural de los participantes de los eventos artísticos recreacionales, invitados o locales,   a través de la generación de actividades  educativas  conjuntas con los elencos y artistas locales generando  mediación artística cultural. </a:t>
            </a:r>
            <a:endParaRPr lang="es-CL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dirty="0">
                <a:latin typeface="Arial" pitchFamily="34" charset="0"/>
                <a:cs typeface="Calibri" pitchFamily="34" charset="0"/>
              </a:rPr>
              <a:t>Estimular y generar las bases culturales y artísticas para la creación de elencos estables y organizaciones artísticas en los territorios urbanos rurales de Toltén.</a:t>
            </a:r>
            <a:endParaRPr lang="es-CL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dirty="0">
                <a:latin typeface="Arial" pitchFamily="34" charset="0"/>
                <a:cs typeface="Arial" pitchFamily="34" charset="0"/>
              </a:rPr>
              <a:t>Desarrollar y generar instancias de promoción y socialización  del PMC,  sus contenidos y operatoria, en todas las áreas y campos  de desarrollo socio comunitario de Toltén: escuelas, postas, juntas de vecino, comunidades rurales, pueblo mapuche etc.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Rigoberto\Desktop\2015 revisar\Cuenta publica 2014\1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9468" y="0"/>
            <a:ext cx="4274532" cy="2849688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0" y="11663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/>
              <a:t>V</a:t>
            </a:r>
            <a:r>
              <a:rPr lang="es-CL" sz="2000" b="1" dirty="0">
                <a:solidFill>
                  <a:srgbClr val="FF0000"/>
                </a:solidFill>
              </a:rPr>
              <a:t>.- LINEAMIENTOS ESTRAGICOS DE DESARROLLO CULTURAL PARA </a:t>
            </a:r>
            <a:r>
              <a:rPr lang="es-CL" sz="2000" b="1" dirty="0" smtClean="0">
                <a:solidFill>
                  <a:srgbClr val="FF0000"/>
                </a:solidFill>
              </a:rPr>
              <a:t>TOLTEN  </a:t>
            </a:r>
          </a:p>
          <a:p>
            <a:r>
              <a:rPr lang="es-CL" sz="2000" b="1" dirty="0" smtClean="0">
                <a:solidFill>
                  <a:srgbClr val="FF0000"/>
                </a:solidFill>
              </a:rPr>
              <a:t>Estos tendrán sus propios programas culturales  </a:t>
            </a:r>
            <a:endParaRPr lang="es-CL" sz="2000" dirty="0">
              <a:solidFill>
                <a:srgbClr val="FF0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1700808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rgbClr val="FF0000"/>
                </a:solidFill>
              </a:rPr>
              <a:t>Desarrollo en Infraestructura Cultural  Comunitaria </a:t>
            </a:r>
            <a:endParaRPr lang="es-CL" sz="2000" dirty="0">
              <a:solidFill>
                <a:srgbClr val="FF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0" y="24928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rgbClr val="FF0000"/>
                </a:solidFill>
              </a:rPr>
              <a:t>Rescate  del  Patrimonio  Histórico Material ,  Inmaterial , Natural  y Museológico de La Comuna de Toltén</a:t>
            </a:r>
            <a:endParaRPr lang="es-CL" sz="2000" dirty="0">
              <a:solidFill>
                <a:srgbClr val="FF0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3501008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rgbClr val="FF0000"/>
                </a:solidFill>
              </a:rPr>
              <a:t>Fomento al Turismo Cultural  y El  Desarrollo Productivo Autosustentable</a:t>
            </a:r>
            <a:endParaRPr lang="es-CL" sz="2000" dirty="0">
              <a:solidFill>
                <a:srgbClr val="FF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0" y="4581128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rgbClr val="FF0000"/>
                </a:solidFill>
              </a:rPr>
              <a:t>Fomento al Desarrollo Artístico y Cultural Territorial. </a:t>
            </a:r>
            <a:endParaRPr lang="es-CL" sz="2000" dirty="0">
              <a:solidFill>
                <a:srgbClr val="FF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0" y="558924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rgbClr val="FF0000"/>
                </a:solidFill>
              </a:rPr>
              <a:t>Fomento a La Lectura e  infraestructura Bibliotecaria</a:t>
            </a:r>
            <a:r>
              <a:rPr lang="es-CL" sz="2000" b="1" dirty="0"/>
              <a:t>. </a:t>
            </a:r>
            <a:endParaRPr lang="es-CL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900</Words>
  <Application>Microsoft Office PowerPoint</Application>
  <PresentationFormat>Presentación en pantalla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Participantes</vt:lpstr>
      <vt:lpstr>I.- Marco Teórico </vt:lpstr>
      <vt:lpstr>II.- DIAGNÓSTICO DE LAS NECESIDADES CULTURALES DE TOLTÉN  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Rigoberto</dc:creator>
  <cp:lastModifiedBy>Rigoberto</cp:lastModifiedBy>
  <cp:revision>1</cp:revision>
  <dcterms:created xsi:type="dcterms:W3CDTF">2015-07-13T13:41:36Z</dcterms:created>
  <dcterms:modified xsi:type="dcterms:W3CDTF">2015-07-13T14:44:42Z</dcterms:modified>
</cp:coreProperties>
</file>